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43" r:id="rId2"/>
    <p:sldId id="329" r:id="rId3"/>
    <p:sldId id="334" r:id="rId4"/>
    <p:sldId id="335" r:id="rId5"/>
    <p:sldId id="336" r:id="rId6"/>
    <p:sldId id="337" r:id="rId7"/>
    <p:sldId id="338" r:id="rId8"/>
    <p:sldId id="345" r:id="rId9"/>
    <p:sldId id="341" r:id="rId10"/>
    <p:sldId id="34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53894-6001-4995-9A2A-2632242F5BBA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5D3E2-F046-417A-8516-83E59E420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02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33F-D440-4759-80B7-9EDC9AD4A06E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0C8-FBB7-419C-AA08-33C96FA1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8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33F-D440-4759-80B7-9EDC9AD4A06E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0C8-FBB7-419C-AA08-33C96FA1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33F-D440-4759-80B7-9EDC9AD4A06E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0C8-FBB7-419C-AA08-33C96FA1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8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33F-D440-4759-80B7-9EDC9AD4A06E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0C8-FBB7-419C-AA08-33C96FA1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8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33F-D440-4759-80B7-9EDC9AD4A06E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0C8-FBB7-419C-AA08-33C96FA1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8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33F-D440-4759-80B7-9EDC9AD4A06E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0C8-FBB7-419C-AA08-33C96FA1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7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33F-D440-4759-80B7-9EDC9AD4A06E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0C8-FBB7-419C-AA08-33C96FA1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4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33F-D440-4759-80B7-9EDC9AD4A06E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0C8-FBB7-419C-AA08-33C96FA1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3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33F-D440-4759-80B7-9EDC9AD4A06E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0C8-FBB7-419C-AA08-33C96FA1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33F-D440-4759-80B7-9EDC9AD4A06E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0C8-FBB7-419C-AA08-33C96FA1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33F-D440-4759-80B7-9EDC9AD4A06E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0C8-FBB7-419C-AA08-33C96FA1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7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8033F-D440-4759-80B7-9EDC9AD4A06E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AF0C8-FBB7-419C-AA08-33C96FA1F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3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14727" y="2618871"/>
            <a:ext cx="9162546" cy="1325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Automated Read-based Metagenomic Analysis Pipeline (ARMAP)</a:t>
            </a:r>
          </a:p>
        </p:txBody>
      </p:sp>
    </p:spTree>
    <p:extLst>
      <p:ext uri="{BB962C8B-B14F-4D97-AF65-F5344CB8AC3E}">
        <p14:creationId xmlns:p14="http://schemas.microsoft.com/office/powerpoint/2010/main" val="3973642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132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6640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Results of functional profiling - GO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5325" y="475785"/>
            <a:ext cx="3156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e.g.: level 2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008470"/>
              </p:ext>
            </p:extLst>
          </p:nvPr>
        </p:nvGraphicFramePr>
        <p:xfrm>
          <a:off x="84951" y="990927"/>
          <a:ext cx="11757644" cy="5474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Calibri"/>
                          <a:cs typeface="Times New Roman"/>
                        </a:rPr>
                        <a:t>Sample ID</a:t>
                      </a: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InterPro2GO;Unclassified;IPR026523 Paraneoplastic antigen Ma;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InterPro2GO;GO:0008150 biological_process;GO:0048870 cell motility;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InterPro2GO;Unclassified;IPR016046 Transcription initiation Spt4-like;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InterPro2GO;GO:0003674 molecular_function;GO:0016787 hydrolase activity;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2.63%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2.10%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2.10%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InterPro2GO;GO:0008150 biological_process;GO:0006935 chemotaxis;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0.18%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0.18%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InterPro2GO;Unclassified;IPR020599 Translation elongation factor P/YeiP;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InterPro2GO;GO:0008150 biological_process;GO:0006810 transport;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2.59%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2.39%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2.39%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InterPro2GO;Unclassified;IPR023970 Methylthiotransferase/radical SAM-type protein;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0.16%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InterPro2GO;GO:0008150 biological_process;GO:0016043 cellular component organization;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0.45%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InterPro2GO;GO:0008150 biological_process;GO:0009405 pathogenesis;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InterPro2GO;GO:0003674 molecular_function;GO:0005215 transporter activity;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1.23%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1.61%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1.61%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InterPro2GO;GO:0008150 biological_process;GO:0006950 response to stress;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0.66%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0.69%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0.69%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InterPro2GO;GO:0008150 biological_process;GO:0007154 cell communication;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InterPro2GO;Unclassified;IPR000362 Fumarate lyase family;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826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InterPro2GO;Unclassified;IPR030664 Succinate dehydrogenase/fumarate reductase, alpha/adenylylsulphate reductase subunit;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InterPro2GO;Unclassified;IPR000801 Putative esterase;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InterPro2GO;Unclassified;IPR006533 Type VI secretion system, RhsGE-associated Vgr protein;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InterPro2GO;GO:0003674 molecular_function;GO:0004872 receptor activity;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InterPro2GO;GO:0003674 molecular_function;GO:0016740 transferase activity;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2.82%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0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InterPro2GO;GO:0003674 molecular_function;GO:0000156 phosphorelay response regulator activity;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0.02%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7754" marR="37754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454525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099709"/>
            <a:ext cx="2798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5871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" y="0"/>
            <a:ext cx="12187916" cy="598714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Automatic Read-based </a:t>
            </a:r>
            <a:r>
              <a:rPr lang="en-US" sz="2800" dirty="0" err="1">
                <a:solidFill>
                  <a:schemeClr val="bg1"/>
                </a:solidFill>
              </a:rPr>
              <a:t>Metagenomic</a:t>
            </a:r>
            <a:r>
              <a:rPr lang="en-US" sz="2800" dirty="0">
                <a:solidFill>
                  <a:schemeClr val="bg1"/>
                </a:solidFill>
              </a:rPr>
              <a:t> Analysis Pipeline (ARMAP)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76657" y="1271839"/>
            <a:ext cx="2588065" cy="3375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Quality evaluation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Duplication removal</a:t>
            </a:r>
            <a:endParaRPr lang="en-US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Quality filtering</a:t>
            </a:r>
          </a:p>
          <a:p>
            <a:pPr marL="34290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Read statistics</a:t>
            </a:r>
            <a:endParaRPr lang="en-US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Format convert</a:t>
            </a:r>
            <a:endParaRPr lang="en-US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Data splitting</a:t>
            </a:r>
            <a:endParaRPr lang="en-US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DIAMOND search</a:t>
            </a:r>
            <a:endParaRPr lang="en-US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MEGAN classification</a:t>
            </a:r>
            <a:endParaRPr lang="en-US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Table integration</a:t>
            </a:r>
            <a:endParaRPr lang="en-US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205" y="5830232"/>
            <a:ext cx="9497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Includes a wrapper script with 1100 lines of  Perl code and 8 command files. Current version: 1.4.1</a:t>
            </a:r>
          </a:p>
        </p:txBody>
      </p:sp>
      <p:pic>
        <p:nvPicPr>
          <p:cNvPr id="82" name="Picture 2" descr="C:\Users\tianrenmao\Desktop\Picture1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55" y="1358924"/>
            <a:ext cx="8419240" cy="396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01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7571"/>
          </a:xfrm>
          <a:solidFill>
            <a:schemeClr val="accent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Log file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7" t="14364" r="48442" b="25725"/>
          <a:stretch/>
        </p:blipFill>
        <p:spPr bwMode="auto">
          <a:xfrm>
            <a:off x="391885" y="1360714"/>
            <a:ext cx="5165331" cy="505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0" t="38349" r="51045" b="20873"/>
          <a:stretch/>
        </p:blipFill>
        <p:spPr bwMode="auto">
          <a:xfrm>
            <a:off x="5704114" y="1360714"/>
            <a:ext cx="5654623" cy="406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3914" y="837494"/>
            <a:ext cx="1164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e.g.</a:t>
            </a:r>
          </a:p>
        </p:txBody>
      </p:sp>
    </p:spTree>
    <p:extLst>
      <p:ext uri="{BB962C8B-B14F-4D97-AF65-F5344CB8AC3E}">
        <p14:creationId xmlns:p14="http://schemas.microsoft.com/office/powerpoint/2010/main" val="252371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1743"/>
          </a:xfrm>
          <a:solidFill>
            <a:schemeClr val="accent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Results of quality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9712" y="2275114"/>
            <a:ext cx="9655629" cy="30469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-</a:t>
            </a:r>
            <a:r>
              <a:rPr lang="en-US" sz="2400" dirty="0" err="1">
                <a:solidFill>
                  <a:schemeClr val="bg1"/>
                </a:solidFill>
              </a:rPr>
              <a:t>rw</a:t>
            </a:r>
            <a:r>
              <a:rPr lang="en-US" sz="2400" dirty="0">
                <a:solidFill>
                  <a:schemeClr val="bg1"/>
                </a:solidFill>
              </a:rPr>
              <a:t>-r--r--. 1 </a:t>
            </a:r>
            <a:r>
              <a:rPr lang="en-US" sz="2400" dirty="0" err="1">
                <a:solidFill>
                  <a:schemeClr val="bg1"/>
                </a:solidFill>
              </a:rPr>
              <a:t>tianrm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ieg</a:t>
            </a:r>
            <a:r>
              <a:rPr lang="en-US" sz="2400" dirty="0">
                <a:solidFill>
                  <a:schemeClr val="bg1"/>
                </a:solidFill>
              </a:rPr>
              <a:t>    0 Jan 15 19:43 1_done</a:t>
            </a:r>
          </a:p>
          <a:p>
            <a:r>
              <a:rPr lang="en-US" sz="2400" dirty="0">
                <a:solidFill>
                  <a:schemeClr val="bg1"/>
                </a:solidFill>
              </a:rPr>
              <a:t>-</a:t>
            </a:r>
            <a:r>
              <a:rPr lang="en-US" sz="2400" dirty="0" err="1">
                <a:solidFill>
                  <a:schemeClr val="bg1"/>
                </a:solidFill>
              </a:rPr>
              <a:t>rw</a:t>
            </a:r>
            <a:r>
              <a:rPr lang="en-US" sz="2400" dirty="0">
                <a:solidFill>
                  <a:schemeClr val="bg1"/>
                </a:solidFill>
              </a:rPr>
              <a:t>-r--r--. 1 </a:t>
            </a:r>
            <a:r>
              <a:rPr lang="en-US" sz="2400" dirty="0" err="1">
                <a:solidFill>
                  <a:schemeClr val="bg1"/>
                </a:solidFill>
              </a:rPr>
              <a:t>tianrm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ieg</a:t>
            </a:r>
            <a:r>
              <a:rPr lang="en-US" sz="2400" dirty="0">
                <a:solidFill>
                  <a:schemeClr val="bg1"/>
                </a:solidFill>
              </a:rPr>
              <a:t> 264K Jan 15 19:43 1_R1_fastqc.html</a:t>
            </a:r>
          </a:p>
          <a:p>
            <a:r>
              <a:rPr lang="en-US" sz="2400" dirty="0">
                <a:solidFill>
                  <a:schemeClr val="bg1"/>
                </a:solidFill>
              </a:rPr>
              <a:t>-</a:t>
            </a:r>
            <a:r>
              <a:rPr lang="en-US" sz="2400" dirty="0" err="1">
                <a:solidFill>
                  <a:schemeClr val="bg1"/>
                </a:solidFill>
              </a:rPr>
              <a:t>rw</a:t>
            </a:r>
            <a:r>
              <a:rPr lang="en-US" sz="2400" dirty="0">
                <a:solidFill>
                  <a:schemeClr val="bg1"/>
                </a:solidFill>
              </a:rPr>
              <a:t>-r--r--. 1 </a:t>
            </a:r>
            <a:r>
              <a:rPr lang="en-US" sz="2400" dirty="0" err="1">
                <a:solidFill>
                  <a:schemeClr val="bg1"/>
                </a:solidFill>
              </a:rPr>
              <a:t>tianrm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ieg</a:t>
            </a:r>
            <a:r>
              <a:rPr lang="en-US" sz="2400" dirty="0">
                <a:solidFill>
                  <a:schemeClr val="bg1"/>
                </a:solidFill>
              </a:rPr>
              <a:t> 274K Jan 15 19:43 1_R1_fastqc.zip</a:t>
            </a:r>
          </a:p>
          <a:p>
            <a:r>
              <a:rPr lang="en-US" sz="2400" dirty="0">
                <a:solidFill>
                  <a:schemeClr val="bg1"/>
                </a:solidFill>
              </a:rPr>
              <a:t>-</a:t>
            </a:r>
            <a:r>
              <a:rPr lang="en-US" sz="2400" dirty="0" err="1">
                <a:solidFill>
                  <a:schemeClr val="bg1"/>
                </a:solidFill>
              </a:rPr>
              <a:t>rw</a:t>
            </a:r>
            <a:r>
              <a:rPr lang="en-US" sz="2400" dirty="0">
                <a:solidFill>
                  <a:schemeClr val="bg1"/>
                </a:solidFill>
              </a:rPr>
              <a:t>-r--r--. 1 </a:t>
            </a:r>
            <a:r>
              <a:rPr lang="en-US" sz="2400" dirty="0" err="1">
                <a:solidFill>
                  <a:schemeClr val="bg1"/>
                </a:solidFill>
              </a:rPr>
              <a:t>tianrm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ieg</a:t>
            </a:r>
            <a:r>
              <a:rPr lang="en-US" sz="2400" dirty="0">
                <a:solidFill>
                  <a:schemeClr val="bg1"/>
                </a:solidFill>
              </a:rPr>
              <a:t> 249K Jan 15 19:43 1_R2_fastqc.html</a:t>
            </a:r>
          </a:p>
          <a:p>
            <a:r>
              <a:rPr lang="en-US" sz="2400" dirty="0">
                <a:solidFill>
                  <a:schemeClr val="bg1"/>
                </a:solidFill>
              </a:rPr>
              <a:t>-</a:t>
            </a:r>
            <a:r>
              <a:rPr lang="en-US" sz="2400" dirty="0" err="1">
                <a:solidFill>
                  <a:schemeClr val="bg1"/>
                </a:solidFill>
              </a:rPr>
              <a:t>rw</a:t>
            </a:r>
            <a:r>
              <a:rPr lang="en-US" sz="2400" dirty="0">
                <a:solidFill>
                  <a:schemeClr val="bg1"/>
                </a:solidFill>
              </a:rPr>
              <a:t>-r--r--. 1 </a:t>
            </a:r>
            <a:r>
              <a:rPr lang="en-US" sz="2400" dirty="0" err="1">
                <a:solidFill>
                  <a:schemeClr val="bg1"/>
                </a:solidFill>
              </a:rPr>
              <a:t>tianrm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ieg</a:t>
            </a:r>
            <a:r>
              <a:rPr lang="en-US" sz="2400" dirty="0">
                <a:solidFill>
                  <a:schemeClr val="bg1"/>
                </a:solidFill>
              </a:rPr>
              <a:t> 261K Jan 15 19:43 1_R2_fastqc.zip</a:t>
            </a:r>
          </a:p>
          <a:p>
            <a:r>
              <a:rPr lang="en-US" sz="2400" dirty="0">
                <a:solidFill>
                  <a:schemeClr val="bg1"/>
                </a:solidFill>
              </a:rPr>
              <a:t>-</a:t>
            </a:r>
            <a:r>
              <a:rPr lang="en-US" sz="2400" dirty="0" err="1">
                <a:solidFill>
                  <a:schemeClr val="bg1"/>
                </a:solidFill>
              </a:rPr>
              <a:t>rw</a:t>
            </a:r>
            <a:r>
              <a:rPr lang="en-US" sz="2400" dirty="0">
                <a:solidFill>
                  <a:schemeClr val="bg1"/>
                </a:solidFill>
              </a:rPr>
              <a:t>-r--r--. 1 </a:t>
            </a:r>
            <a:r>
              <a:rPr lang="en-US" sz="2400" dirty="0" err="1">
                <a:solidFill>
                  <a:schemeClr val="bg1"/>
                </a:solidFill>
              </a:rPr>
              <a:t>tianrm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ieg</a:t>
            </a:r>
            <a:r>
              <a:rPr lang="en-US" sz="2400" dirty="0">
                <a:solidFill>
                  <a:schemeClr val="bg1"/>
                </a:solidFill>
              </a:rPr>
              <a:t>  425 Jan 15 19:43 fastqc_1.sh</a:t>
            </a:r>
          </a:p>
          <a:p>
            <a:r>
              <a:rPr lang="en-US" sz="2400" dirty="0">
                <a:solidFill>
                  <a:schemeClr val="bg1"/>
                </a:solidFill>
              </a:rPr>
              <a:t>-</a:t>
            </a:r>
            <a:r>
              <a:rPr lang="en-US" sz="2400" dirty="0" err="1">
                <a:solidFill>
                  <a:schemeClr val="bg1"/>
                </a:solidFill>
              </a:rPr>
              <a:t>rw</a:t>
            </a:r>
            <a:r>
              <a:rPr lang="en-US" sz="2400" dirty="0">
                <a:solidFill>
                  <a:schemeClr val="bg1"/>
                </a:solidFill>
              </a:rPr>
              <a:t>-r--r--. 1 </a:t>
            </a:r>
            <a:r>
              <a:rPr lang="en-US" sz="2400" dirty="0" err="1">
                <a:solidFill>
                  <a:schemeClr val="bg1"/>
                </a:solidFill>
              </a:rPr>
              <a:t>tianrm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ieg</a:t>
            </a:r>
            <a:r>
              <a:rPr lang="en-US" sz="2400" dirty="0">
                <a:solidFill>
                  <a:schemeClr val="bg1"/>
                </a:solidFill>
              </a:rPr>
              <a:t>  184 Jan 15 19:43 </a:t>
            </a:r>
            <a:r>
              <a:rPr lang="en-US" sz="2400" dirty="0" err="1">
                <a:solidFill>
                  <a:schemeClr val="bg1"/>
                </a:solidFill>
              </a:rPr>
              <a:t>log.err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-</a:t>
            </a:r>
            <a:r>
              <a:rPr lang="en-US" sz="2400" dirty="0" err="1">
                <a:solidFill>
                  <a:schemeClr val="bg1"/>
                </a:solidFill>
              </a:rPr>
              <a:t>rw</a:t>
            </a:r>
            <a:r>
              <a:rPr lang="en-US" sz="2400" dirty="0">
                <a:solidFill>
                  <a:schemeClr val="bg1"/>
                </a:solidFill>
              </a:rPr>
              <a:t>-r--r--. 1 </a:t>
            </a:r>
            <a:r>
              <a:rPr lang="en-US" sz="2400" dirty="0" err="1">
                <a:solidFill>
                  <a:schemeClr val="bg1"/>
                </a:solidFill>
              </a:rPr>
              <a:t>tianrm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ieg</a:t>
            </a:r>
            <a:r>
              <a:rPr lang="en-US" sz="2400" dirty="0">
                <a:solidFill>
                  <a:schemeClr val="bg1"/>
                </a:solidFill>
              </a:rPr>
              <a:t>   60 Jan 15 19:43 </a:t>
            </a:r>
            <a:r>
              <a:rPr lang="en-US" sz="2400" dirty="0" err="1">
                <a:solidFill>
                  <a:schemeClr val="bg1"/>
                </a:solidFill>
              </a:rPr>
              <a:t>log.out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28657" y="2743200"/>
            <a:ext cx="2329543" cy="3156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28656" y="3482922"/>
            <a:ext cx="2329543" cy="3156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0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-18923"/>
            <a:ext cx="12192000" cy="86801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Results of read summary after quality filtering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124198"/>
              </p:ext>
            </p:extLst>
          </p:nvPr>
        </p:nvGraphicFramePr>
        <p:xfrm>
          <a:off x="293914" y="1810431"/>
          <a:ext cx="11832772" cy="4403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7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164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490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797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1642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2934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58240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Sample ID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Raw reads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Raw base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Duplication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 anchor="b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Quality filtering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Total base(HQ reads)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Data usage rate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Read1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Read2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81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duplicated reads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</a:rPr>
                        <a:t>duplicattion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rate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No. of HQ reads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No. of bases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No. of HQ bases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Q20 (percentage of HQ bases)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No. of HQ reads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No. of bases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No. of HQ bases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Q20 (percentage of HQ base)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0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5000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755000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4918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1.6%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2432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364800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359928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98.7%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2432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364800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356990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97.9%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729600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96.6%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0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5000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755000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4936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1.3%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2452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367800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362769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98.6%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2452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367800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360225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97.9%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735600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97.4%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70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5000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755000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4936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1.3%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2452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367800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362769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98.6%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2452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367800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360225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97.9%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735600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97.4%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2160" marR="5216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4286" y="1045029"/>
            <a:ext cx="717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e.g.</a:t>
            </a:r>
          </a:p>
        </p:txBody>
      </p:sp>
    </p:spTree>
    <p:extLst>
      <p:ext uri="{BB962C8B-B14F-4D97-AF65-F5344CB8AC3E}">
        <p14:creationId xmlns:p14="http://schemas.microsoft.com/office/powerpoint/2010/main" val="589617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4029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Results of community structure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919153"/>
              </p:ext>
            </p:extLst>
          </p:nvPr>
        </p:nvGraphicFramePr>
        <p:xfrm>
          <a:off x="1142998" y="1252768"/>
          <a:ext cx="9307284" cy="5263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5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8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Sample ID</a:t>
                      </a:r>
                      <a:endParaRPr lang="en-US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Candidatus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Rokubacteria</a:t>
                      </a:r>
                      <a:endParaRPr lang="en-US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0.12%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Acidobacteria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3.45%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3.22%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3.22%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candidate division NC10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0.06%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0.06%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Candidatus Tectomicrobia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0.08%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0.08%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Crenarchaeota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Streptophyta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Candidatus Doudnabacteria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Glomeromycota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0.06%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0.12%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0.12%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Candidatus Dependentiae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Proteobacteria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11.10%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10.95%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10.95%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Armatimonadetes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0.06%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0.06%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Euryarchaeota</a:t>
                      </a:r>
                      <a:endParaRPr lang="en-US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0.45%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0.49%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0.49%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Chlamydiae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0.06%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Candidatus Campbellbacteria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0.02%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Cyanobacteria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Ascomycota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0.19%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0.16%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0.16%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Gemmatimonadetes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0.43%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0.22%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0.22%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Candidatus Eisenbacteria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Amoebozoa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Lentisphaerae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0.02%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0.02%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Candidatus Omnitrophica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0.02%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0.02%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0.02%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Chordata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Verrucomicrobia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0.62%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0.51%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0.51%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Firmicutes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0.39%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0.27%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0.27%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environmental samples &lt;Bacteria&gt;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0.33%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0.08%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0.08%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Candidatus Saccharibacteria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Actinobacteria &lt;phylum&gt;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8.51%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8.10%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8.10%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4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Microgenomates group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0.00%</a:t>
                      </a:r>
                      <a:endParaRPr lang="en-US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3650" marR="33650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256" y="695561"/>
            <a:ext cx="3156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e.g.: phylum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2998" y="6131055"/>
            <a:ext cx="2798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273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517943"/>
              </p:ext>
            </p:extLst>
          </p:nvPr>
        </p:nvGraphicFramePr>
        <p:xfrm>
          <a:off x="672524" y="956416"/>
          <a:ext cx="10227858" cy="554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91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1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Sample ID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SEED;Motility</a:t>
                      </a:r>
                      <a:r>
                        <a:rPr lang="en-US" sz="1400" dirty="0">
                          <a:effectLst/>
                        </a:rPr>
                        <a:t> and Chemotaxis;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0.31%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0.29%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0.29%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SEED;Phages</a:t>
                      </a:r>
                      <a:r>
                        <a:rPr lang="en-US" sz="1400" dirty="0">
                          <a:effectLst/>
                        </a:rPr>
                        <a:t>, Prophages, Transposable elements;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0.04%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0.06%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0.06%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SEED;Sulfur Metabolism;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0.22%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0.22%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SEED;Cell Division and Cell Cycle;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0.39%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0.29%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0.29%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SEED;Cofactors, Vitamins, Prosthetic Groups, Pigments;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2.35%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2.35%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SEED;Iron acquisition and metabolism;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SEED;Transcriptional regulation;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SEED;Plant cell walls and outer surfaces;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SEED;Stress</a:t>
                      </a:r>
                      <a:r>
                        <a:rPr lang="en-US" sz="1400" dirty="0">
                          <a:effectLst/>
                        </a:rPr>
                        <a:t> Response;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0.62%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0.71%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0.71%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SEED;Plant Glucosinolates;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0.06%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0.00%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SEED;DNA Metabolism;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0.93%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0.92%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0.92%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SEED;Fatty Acids, Lipids, and Isoprenoids;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1.01%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SEED;Regulation and Cell signaling;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0.25%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0.41%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0.41%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SEED;Carbohydrates</a:t>
                      </a:r>
                      <a:r>
                        <a:rPr lang="en-US" sz="1400" dirty="0">
                          <a:effectLst/>
                        </a:rPr>
                        <a:t>;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2.57%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2.53%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2.53%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SEED;Metabolism of Aromatic Compounds;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0.51%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0.51%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SEED;Virulence;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0.70%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SEED;Nitrogen Metabolism;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0.43%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0.25%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0.25%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SEED;RNA Metabolism;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0.68%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0.67%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0.67%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SEED;Protein Metabolism;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1.40%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1.37%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1.37%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SEED;Phosphorus Metabolism;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0.21%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0.16%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0.16%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SEED;Dormancy and Sporulation;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SEED;Phages, Prophages, Transposable elements, Plasmids;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0.29%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0.29%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8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SEED;Potassium</a:t>
                      </a:r>
                      <a:r>
                        <a:rPr lang="en-US" sz="1400" dirty="0">
                          <a:effectLst/>
                        </a:rPr>
                        <a:t> metabolism;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0.29%</a:t>
                      </a:r>
                      <a:endParaRPr lang="en-US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0.29%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8698" marR="38698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132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557561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Results of functional profiling - SEED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1080" y="449698"/>
            <a:ext cx="3156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e.g.: level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8948" y="6066269"/>
            <a:ext cx="2798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87018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132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664029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Results of functional profiling - SEED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6476" y="516607"/>
            <a:ext cx="3156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e.g.: level </a:t>
            </a:r>
            <a:r>
              <a:rPr lang="en-US" altLang="zh-CN" sz="3200" dirty="0"/>
              <a:t>3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05410" y="4917693"/>
            <a:ext cx="2798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923368"/>
              </p:ext>
            </p:extLst>
          </p:nvPr>
        </p:nvGraphicFramePr>
        <p:xfrm>
          <a:off x="327865" y="1143190"/>
          <a:ext cx="11213648" cy="4075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84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9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SEED;Carbohydrates;Lactate</a:t>
                      </a:r>
                      <a:r>
                        <a:rPr lang="en-US" sz="1200" dirty="0">
                          <a:effectLst/>
                        </a:rPr>
                        <a:t> utilization </a:t>
                      </a:r>
                      <a:r>
                        <a:rPr lang="en-US" sz="1200" dirty="0" err="1">
                          <a:effectLst/>
                        </a:rPr>
                        <a:t>temp;Succinate-semialdehyde</a:t>
                      </a:r>
                      <a:r>
                        <a:rPr lang="en-US" sz="1200" dirty="0">
                          <a:effectLst/>
                        </a:rPr>
                        <a:t> dehydrogenase [NADP+] (EC 1.2.1.79);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0.00062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SEED;Carbohydrates;Lactate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utilization;Predicted</a:t>
                      </a:r>
                      <a:r>
                        <a:rPr lang="en-US" sz="1200" dirty="0">
                          <a:effectLst/>
                        </a:rPr>
                        <a:t> L-lactate dehydrogenase, Fe-S oxidoreductase subunit </a:t>
                      </a:r>
                      <a:r>
                        <a:rPr lang="en-US" sz="1200" dirty="0" err="1">
                          <a:effectLst/>
                        </a:rPr>
                        <a:t>YkgE</a:t>
                      </a:r>
                      <a:r>
                        <a:rPr lang="en-US" sz="1200" dirty="0">
                          <a:effectLst/>
                        </a:rPr>
                        <a:t>;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0.00041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SEED;Carbohydrates;Lactose</a:t>
                      </a:r>
                      <a:r>
                        <a:rPr lang="en-US" sz="1200" dirty="0">
                          <a:effectLst/>
                        </a:rPr>
                        <a:t> and Galactose Uptake and </a:t>
                      </a:r>
                      <a:r>
                        <a:rPr lang="en-US" sz="1200" dirty="0" err="1">
                          <a:effectLst/>
                        </a:rPr>
                        <a:t>Utilization;Beta-galactosidase</a:t>
                      </a:r>
                      <a:r>
                        <a:rPr lang="en-US" sz="1200" dirty="0">
                          <a:effectLst/>
                        </a:rPr>
                        <a:t> (EC 3.2.1.23);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0.0002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0.0002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SEED;Carbohydrates;Maltose</a:t>
                      </a:r>
                      <a:r>
                        <a:rPr lang="en-US" sz="1200" dirty="0">
                          <a:effectLst/>
                        </a:rPr>
                        <a:t> and Maltodextrin </a:t>
                      </a:r>
                      <a:r>
                        <a:rPr lang="en-US" sz="1200" dirty="0" err="1">
                          <a:effectLst/>
                        </a:rPr>
                        <a:t>Utilization;Alpha-amylase</a:t>
                      </a:r>
                      <a:r>
                        <a:rPr lang="en-US" sz="1200" dirty="0">
                          <a:effectLst/>
                        </a:rPr>
                        <a:t> (EC 3.2.1.1);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0.00041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0.00041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SEED;Carbohydrates;Maltose</a:t>
                      </a:r>
                      <a:r>
                        <a:rPr lang="en-US" sz="1200" dirty="0">
                          <a:effectLst/>
                        </a:rPr>
                        <a:t> and Maltodextrin </a:t>
                      </a:r>
                      <a:r>
                        <a:rPr lang="en-US" sz="1200" dirty="0" err="1">
                          <a:effectLst/>
                        </a:rPr>
                        <a:t>Utilization;Maltodextrin</a:t>
                      </a:r>
                      <a:r>
                        <a:rPr lang="en-US" sz="1200" dirty="0">
                          <a:effectLst/>
                        </a:rPr>
                        <a:t> glucosidase (EC 3.2.1.20);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0.00021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SEED;Carbohydrates;Propionyl-CoA</a:t>
                      </a:r>
                      <a:r>
                        <a:rPr lang="en-US" sz="1200" dirty="0">
                          <a:effectLst/>
                        </a:rPr>
                        <a:t> to </a:t>
                      </a:r>
                      <a:r>
                        <a:rPr lang="en-US" sz="1200" dirty="0" err="1">
                          <a:effectLst/>
                        </a:rPr>
                        <a:t>Succinyl</a:t>
                      </a:r>
                      <a:r>
                        <a:rPr lang="en-US" sz="1200" dirty="0">
                          <a:effectLst/>
                        </a:rPr>
                        <a:t>-CoA </a:t>
                      </a:r>
                      <a:r>
                        <a:rPr lang="en-US" sz="1200" dirty="0" err="1">
                          <a:effectLst/>
                        </a:rPr>
                        <a:t>Module;Methylmalonyl-CoA</a:t>
                      </a:r>
                      <a:r>
                        <a:rPr lang="en-US" sz="1200" dirty="0">
                          <a:effectLst/>
                        </a:rPr>
                        <a:t> mutase (EC 5.4.99.2);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0.00041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0.00041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0.00041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SEED;Carbohydrates;Propionyl-CoA</a:t>
                      </a:r>
                      <a:r>
                        <a:rPr lang="en-US" sz="1200" dirty="0">
                          <a:effectLst/>
                        </a:rPr>
                        <a:t> to </a:t>
                      </a:r>
                      <a:r>
                        <a:rPr lang="en-US" sz="1200" dirty="0" err="1">
                          <a:effectLst/>
                        </a:rPr>
                        <a:t>Succinyl</a:t>
                      </a:r>
                      <a:r>
                        <a:rPr lang="en-US" sz="1200" dirty="0">
                          <a:effectLst/>
                        </a:rPr>
                        <a:t>-CoA </a:t>
                      </a:r>
                      <a:r>
                        <a:rPr lang="en-US" sz="1200" dirty="0" err="1">
                          <a:effectLst/>
                        </a:rPr>
                        <a:t>Module;Propionyl-CoA</a:t>
                      </a:r>
                      <a:r>
                        <a:rPr lang="en-US" sz="1200" dirty="0">
                          <a:effectLst/>
                        </a:rPr>
                        <a:t> carboxylase biotin-containing subunit (EC 6.4.1.3);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0.00041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0.00041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SEED;Carbohydrates;Propionyl-CoA</a:t>
                      </a:r>
                      <a:r>
                        <a:rPr lang="en-US" sz="1200" dirty="0">
                          <a:effectLst/>
                        </a:rPr>
                        <a:t> to </a:t>
                      </a:r>
                      <a:r>
                        <a:rPr lang="en-US" sz="1200" dirty="0" err="1">
                          <a:effectLst/>
                        </a:rPr>
                        <a:t>Succinyl</a:t>
                      </a:r>
                      <a:r>
                        <a:rPr lang="en-US" sz="1200" dirty="0">
                          <a:effectLst/>
                        </a:rPr>
                        <a:t>-CoA </a:t>
                      </a:r>
                      <a:r>
                        <a:rPr lang="en-US" sz="1200" dirty="0" err="1">
                          <a:effectLst/>
                        </a:rPr>
                        <a:t>Module;Propionyl-CoA</a:t>
                      </a:r>
                      <a:r>
                        <a:rPr lang="en-US" sz="1200" dirty="0">
                          <a:effectLst/>
                        </a:rPr>
                        <a:t> carboxylase carboxyl transferase subunit (EC 6.4.1.3);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0.0002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0.0002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92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SEED;Carbohydrates;Pyruvate metabolism II: acetyl-CoA, acetogenesis from pyruvate;NAD-dependent protein deacetylase of SIR2 family;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0.00041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SEED;Carbohydrates;Sugar utilization in Thermotogales;Beta-xylosidase (EC 3.2.1.37);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0.00041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SEED;Carbohydrates;Sugar utilization in Thermotogales;Xylulose kinase (EC 2.7.1.17);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0.00041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79525" y="284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132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664029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Results of functional profiling - KEGG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5685" y="1055649"/>
            <a:ext cx="3156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e.g.: level 2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444471"/>
              </p:ext>
            </p:extLst>
          </p:nvPr>
        </p:nvGraphicFramePr>
        <p:xfrm>
          <a:off x="315685" y="1755543"/>
          <a:ext cx="11192224" cy="37979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20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7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Calibri"/>
                          <a:cs typeface="Times New Roman"/>
                        </a:rPr>
                        <a:t>Sample</a:t>
                      </a:r>
                      <a:r>
                        <a:rPr lang="en-US" sz="1800" baseline="0" dirty="0">
                          <a:effectLst/>
                          <a:latin typeface="Calibri"/>
                          <a:cs typeface="Times New Roman"/>
                        </a:rPr>
                        <a:t> ID</a:t>
                      </a:r>
                      <a:endParaRPr lang="en-US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KEGG;Cellular Processes;Cell growth and death;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0.21%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0.20%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0.20%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KEGG;Cellular Processes;Cell motility;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0.56%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0.33%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0.33%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KEGG;Cellular Processes;Transport and catabolism;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0.64%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0.67%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0.67%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KEGG;Environmental Information Processing;Membrane transport;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2.36%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2.12%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2.12%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KEGG;Environmental Information Processing;Signal transduction;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0.70%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0.78%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0.78%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3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KEGG;Environmental Information Processing;Signaling molecules and interaction;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0.00%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0.04%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0.04%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3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KEGG;Genetic Information Processing;Folding, sorting and degradation;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0.64%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0.69%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0.69%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KEGG;Genetic Information Processing;Replication and repair;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0.51%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0.71%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0.71%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KEGG;Genetic Information Processing;Transcription;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2.43%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2.79%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2.79%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KEGG;Genetic Information Processing;Translation;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0.82%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1.02%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1.02%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KEGG;Human Diseases;Antimicrobial resistance;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0.08%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0.29%</a:t>
                      </a:r>
                      <a:endParaRPr lang="en-US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0.29%</a:t>
                      </a:r>
                      <a:endParaRPr lang="en-US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14675" y="27479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5685" y="5274526"/>
            <a:ext cx="2798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8543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1688</Words>
  <Application>Microsoft Office PowerPoint</Application>
  <PresentationFormat>Widescreen</PresentationFormat>
  <Paragraphs>492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SimSun</vt:lpstr>
      <vt:lpstr>SimSun</vt:lpstr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Automatic Read-based Metagenomic Analysis Pipeline (ARMAP)</vt:lpstr>
      <vt:lpstr>Log file</vt:lpstr>
      <vt:lpstr>Results of quality evaluation</vt:lpstr>
      <vt:lpstr>PowerPoint Presentation</vt:lpstr>
      <vt:lpstr>Results of community structure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Tian Renmao2</dc:creator>
  <cp:lastModifiedBy>Tian, Renmao</cp:lastModifiedBy>
  <cp:revision>86</cp:revision>
  <dcterms:created xsi:type="dcterms:W3CDTF">2016-11-27T16:06:38Z</dcterms:created>
  <dcterms:modified xsi:type="dcterms:W3CDTF">2018-10-19T17:26:16Z</dcterms:modified>
</cp:coreProperties>
</file>